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59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30FB0A-BC22-9F46-866F-EF04D0040309}" type="datetimeFigureOut">
              <a:rPr lang="es-ES_tradnl" smtClean="0"/>
              <a:t>18/3/17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75428-9E43-F14B-B195-5558408214EF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33371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1" Type="http://schemas.microsoft.com/office/2007/relationships/media" Target="../media/media6.mov"/><Relationship Id="rId12" Type="http://schemas.openxmlformats.org/officeDocument/2006/relationships/video" Target="../media/media6.mov"/><Relationship Id="rId13" Type="http://schemas.openxmlformats.org/officeDocument/2006/relationships/slideLayout" Target="../slideLayouts/slideLayout7.xml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6" Type="http://schemas.openxmlformats.org/officeDocument/2006/relationships/image" Target="../media/image5.png"/><Relationship Id="rId17" Type="http://schemas.openxmlformats.org/officeDocument/2006/relationships/image" Target="../media/image6.png"/><Relationship Id="rId18" Type="http://schemas.openxmlformats.org/officeDocument/2006/relationships/image" Target="../media/image7.png"/><Relationship Id="rId19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microsoft.com/office/2007/relationships/media" Target="../media/media3.mov"/><Relationship Id="rId6" Type="http://schemas.openxmlformats.org/officeDocument/2006/relationships/video" Target="../media/media3.mov"/><Relationship Id="rId7" Type="http://schemas.microsoft.com/office/2007/relationships/media" Target="../media/media4.mov"/><Relationship Id="rId8" Type="http://schemas.openxmlformats.org/officeDocument/2006/relationships/video" Target="../media/media4.mov"/><Relationship Id="rId9" Type="http://schemas.microsoft.com/office/2007/relationships/media" Target="../media/media5.mov"/><Relationship Id="rId10" Type="http://schemas.openxmlformats.org/officeDocument/2006/relationships/video" Target="../media/media5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isalgoritmos.com/ordenamiento-rapido-quicksort" TargetMode="External"/><Relationship Id="rId4" Type="http://schemas.openxmlformats.org/officeDocument/2006/relationships/hyperlink" Target="https://www.toptal.com/developers/sorting-algorithms/" TargetMode="External"/><Relationship Id="rId5" Type="http://schemas.openxmlformats.org/officeDocument/2006/relationships/hyperlink" Target="https://github.com/alu0100693737/DAA_L1_4_Comparativa-de-algoritmos-de-ordenacion--Bubble-Sort-y-Quicksort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es.wikipedia.org/wiki/Quicksort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6600" dirty="0" smtClean="0"/>
              <a:t>BUBBLE SORT Y QUICKSORT</a:t>
            </a:r>
            <a:endParaRPr lang="es-ES_tradnl" sz="6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sz="3200" b="1" dirty="0" smtClean="0"/>
              <a:t>COMPARATIVA DE ALGORITMOS DE ORDENACIÓN</a:t>
            </a:r>
            <a:endParaRPr lang="es-ES_tradnl" sz="3200" b="1" dirty="0"/>
          </a:p>
        </p:txBody>
      </p:sp>
    </p:spTree>
    <p:extLst>
      <p:ext uri="{BB962C8B-B14F-4D97-AF65-F5344CB8AC3E}">
        <p14:creationId xmlns:p14="http://schemas.microsoft.com/office/powerpoint/2010/main" val="70084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COMPARATIVA ENTRE ALGORITMOS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117834"/>
              </p:ext>
            </p:extLst>
          </p:nvPr>
        </p:nvGraphicFramePr>
        <p:xfrm>
          <a:off x="1016628" y="1464386"/>
          <a:ext cx="10210172" cy="460113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01639"/>
                <a:gridCol w="5588000"/>
                <a:gridCol w="1778000"/>
                <a:gridCol w="1642533"/>
              </a:tblGrid>
              <a:tr h="650580">
                <a:tc>
                  <a:txBody>
                    <a:bodyPr/>
                    <a:lstStyle/>
                    <a:p>
                      <a:pPr algn="ctr"/>
                      <a:r>
                        <a:rPr lang="es-ES_tradnl" sz="2800" b="1" dirty="0" smtClean="0"/>
                        <a:t>CASO</a:t>
                      </a:r>
                      <a:endParaRPr lang="es-ES_tradnl" sz="2800" b="1" dirty="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800" b="1" dirty="0" smtClean="0"/>
                        <a:t>EFICIENCIA</a:t>
                      </a:r>
                      <a:endParaRPr lang="es-ES_tradnl" sz="2800" b="1" dirty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000" b="1" dirty="0" smtClean="0"/>
                        <a:t>BUBBLE</a:t>
                      </a:r>
                      <a:r>
                        <a:rPr lang="es-ES_tradnl" sz="2000" b="1" baseline="0" dirty="0" smtClean="0"/>
                        <a:t> SORT</a:t>
                      </a:r>
                      <a:endParaRPr lang="es-ES_tradnl" sz="20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000" b="1" dirty="0" smtClean="0"/>
                        <a:t>QUICKSORT</a:t>
                      </a:r>
                      <a:endParaRPr lang="es-ES_tradnl" sz="20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763702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1</a:t>
                      </a:r>
                      <a:endParaRPr lang="es-ES_tradnl" sz="3200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/>
                        <a:t>SECUENCIA</a:t>
                      </a:r>
                      <a:r>
                        <a:rPr lang="es-ES_tradnl" sz="2400" baseline="0" dirty="0" smtClean="0"/>
                        <a:t> CASI ORDENADA</a:t>
                      </a:r>
                      <a:endParaRPr lang="es-ES_tradnl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7958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3200" b="1" dirty="0" smtClean="0"/>
                        <a:t>2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2400" dirty="0" smtClean="0"/>
                        <a:t>SECUENCIA</a:t>
                      </a:r>
                      <a:r>
                        <a:rPr lang="es-ES_tradnl" sz="2400" baseline="0" dirty="0" smtClean="0"/>
                        <a:t> ALEATORIA</a:t>
                      </a:r>
                      <a:endParaRPr lang="es-ES_tradnl" sz="2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7450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3200" b="1" dirty="0" smtClean="0"/>
                        <a:t>3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2400" dirty="0" smtClean="0"/>
                        <a:t>SECUENCIA</a:t>
                      </a:r>
                      <a:r>
                        <a:rPr lang="es-ES_tradnl" sz="2400" baseline="0" dirty="0" smtClean="0"/>
                        <a:t> TOTALMENTE DESORDENADA</a:t>
                      </a:r>
                      <a:endParaRPr lang="es-ES_tradnl" sz="2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650580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4</a:t>
                      </a:r>
                      <a:endParaRPr lang="es-ES_tradnl" sz="3200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/>
                        <a:t>SECUENCIA CON UN</a:t>
                      </a:r>
                      <a:r>
                        <a:rPr lang="es-ES_tradnl" sz="2400" baseline="0" dirty="0" smtClean="0"/>
                        <a:t> NÚMERO ELEVADO DE ELEMENTOS</a:t>
                      </a:r>
                      <a:endParaRPr lang="es-ES_tradnl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650580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5</a:t>
                      </a:r>
                      <a:endParaRPr lang="es-ES_tradnl" sz="3200" b="1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/>
                        <a:t>SECUENCIA</a:t>
                      </a:r>
                      <a:r>
                        <a:rPr lang="es-ES_tradnl" sz="2400" baseline="0" dirty="0" smtClean="0"/>
                        <a:t> CON UN NÚMERO BAJO DE ELEMENTOS</a:t>
                      </a:r>
                      <a:endParaRPr lang="es-ES_tradnl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ángulo 4"/>
          <p:cNvSpPr/>
          <p:nvPr/>
        </p:nvSpPr>
        <p:spPr>
          <a:xfrm>
            <a:off x="9582405" y="2116706"/>
            <a:ext cx="1644395" cy="7450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9582405" y="2859561"/>
            <a:ext cx="1644395" cy="79586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3" name="Rectángulo 12"/>
          <p:cNvSpPr/>
          <p:nvPr/>
        </p:nvSpPr>
        <p:spPr>
          <a:xfrm>
            <a:off x="9582405" y="3653218"/>
            <a:ext cx="1644395" cy="7450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4" name="Rectángulo 13"/>
          <p:cNvSpPr/>
          <p:nvPr/>
        </p:nvSpPr>
        <p:spPr>
          <a:xfrm>
            <a:off x="9582405" y="4396076"/>
            <a:ext cx="1644395" cy="827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Rectángulo 14"/>
          <p:cNvSpPr/>
          <p:nvPr/>
        </p:nvSpPr>
        <p:spPr>
          <a:xfrm>
            <a:off x="9582405" y="5233436"/>
            <a:ext cx="1644395" cy="8253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095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715846"/>
              </p:ext>
            </p:extLst>
          </p:nvPr>
        </p:nvGraphicFramePr>
        <p:xfrm>
          <a:off x="355600" y="355599"/>
          <a:ext cx="11480798" cy="5588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74800"/>
                <a:gridCol w="3183467"/>
                <a:gridCol w="3403600"/>
                <a:gridCol w="3318931"/>
              </a:tblGrid>
              <a:tr h="877808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CASO</a:t>
                      </a:r>
                      <a:endParaRPr lang="es-ES_tradnl" sz="3200" b="1" dirty="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4400" b="1" dirty="0" smtClean="0"/>
                        <a:t>   2</a:t>
                      </a:r>
                      <a:endParaRPr lang="es-ES_tradnl" sz="4400" b="1" dirty="0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4400" b="1" dirty="0" smtClean="0"/>
                        <a:t>    3</a:t>
                      </a:r>
                      <a:endParaRPr lang="es-ES_tradnl" sz="4400" b="1" dirty="0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ES_tradnl" sz="4400" b="1" dirty="0" smtClean="0"/>
                        <a:t>   4</a:t>
                      </a:r>
                      <a:endParaRPr lang="es-ES_tradnl" sz="4400" b="1" dirty="0"/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</a:tr>
              <a:tr h="2355096">
                <a:tc>
                  <a:txBody>
                    <a:bodyPr/>
                    <a:lstStyle/>
                    <a:p>
                      <a:pPr algn="ctr"/>
                      <a:r>
                        <a:rPr lang="es-ES_tradnl" sz="2800" b="1" dirty="0" smtClean="0"/>
                        <a:t>BUBBLE</a:t>
                      </a:r>
                      <a:r>
                        <a:rPr lang="es-ES_tradnl" sz="2800" b="1" baseline="0" dirty="0" smtClean="0"/>
                        <a:t> SORT</a:t>
                      </a:r>
                      <a:endParaRPr lang="es-ES_tradnl" sz="2800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  <a:tr h="2355096">
                <a:tc>
                  <a:txBody>
                    <a:bodyPr/>
                    <a:lstStyle/>
                    <a:p>
                      <a:pPr algn="ctr"/>
                      <a:r>
                        <a:rPr lang="es-ES_tradnl" sz="2000" b="1" dirty="0" smtClean="0"/>
                        <a:t>QUICKSORT</a:t>
                      </a:r>
                      <a:endParaRPr lang="es-ES_tradnl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QUICK RAMD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964267" y="3615266"/>
            <a:ext cx="3073670" cy="2311400"/>
          </a:xfrm>
          <a:prstGeom prst="rect">
            <a:avLst/>
          </a:prstGeom>
        </p:spPr>
      </p:pic>
      <p:pic>
        <p:nvPicPr>
          <p:cNvPr id="4" name="BUBBLE RAMDON.mo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964267" y="1266639"/>
            <a:ext cx="3081866" cy="2285329"/>
          </a:xfrm>
          <a:prstGeom prst="rect">
            <a:avLst/>
          </a:prstGeom>
        </p:spPr>
      </p:pic>
      <p:sp>
        <p:nvSpPr>
          <p:cNvPr id="13" name="Rectángulo redondeado 12"/>
          <p:cNvSpPr/>
          <p:nvPr/>
        </p:nvSpPr>
        <p:spPr>
          <a:xfrm>
            <a:off x="2980268" y="491066"/>
            <a:ext cx="1710267" cy="609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2000" b="1" dirty="0" smtClean="0"/>
              <a:t>COMPARAR</a:t>
            </a:r>
            <a:endParaRPr lang="es-ES_tradnl" sz="2000" b="1" dirty="0"/>
          </a:p>
        </p:txBody>
      </p:sp>
      <p:pic>
        <p:nvPicPr>
          <p:cNvPr id="16" name="BUBBLE DESORDENADO.mo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135298" y="1266639"/>
            <a:ext cx="3348301" cy="2285329"/>
          </a:xfrm>
          <a:prstGeom prst="rect">
            <a:avLst/>
          </a:prstGeom>
        </p:spPr>
      </p:pic>
      <p:pic>
        <p:nvPicPr>
          <p:cNvPr id="17" name="QUICK DESORDENADOR.mov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5135299" y="3615267"/>
            <a:ext cx="3348300" cy="2308448"/>
          </a:xfrm>
          <a:prstGeom prst="rect">
            <a:avLst/>
          </a:prstGeom>
        </p:spPr>
      </p:pic>
      <p:sp>
        <p:nvSpPr>
          <p:cNvPr id="18" name="Rectángulo redondeado 17"/>
          <p:cNvSpPr/>
          <p:nvPr/>
        </p:nvSpPr>
        <p:spPr>
          <a:xfrm>
            <a:off x="6333068" y="491066"/>
            <a:ext cx="1710267" cy="609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2000" b="1" dirty="0" smtClean="0"/>
              <a:t>COMPARAR</a:t>
            </a:r>
            <a:endParaRPr lang="es-ES_tradnl" sz="2000" b="1" dirty="0"/>
          </a:p>
        </p:txBody>
      </p:sp>
      <p:pic>
        <p:nvPicPr>
          <p:cNvPr id="19" name="BUBBLE MAX.mov">
            <a:hlinkClick r:id="" action="ppaction://media"/>
          </p:cNvPr>
          <p:cNvPicPr>
            <a:picLocks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538895" y="1249703"/>
            <a:ext cx="3276000" cy="2340000"/>
          </a:xfrm>
          <a:prstGeom prst="rect">
            <a:avLst/>
          </a:prstGeom>
        </p:spPr>
      </p:pic>
      <p:pic>
        <p:nvPicPr>
          <p:cNvPr id="20" name="QUICK MAX.mov">
            <a:hlinkClick r:id="" action="ppaction://media"/>
          </p:cNvPr>
          <p:cNvPicPr>
            <a:picLocks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550610" y="3615265"/>
            <a:ext cx="3268854" cy="2322000"/>
          </a:xfrm>
          <a:prstGeom prst="rect">
            <a:avLst/>
          </a:prstGeom>
        </p:spPr>
      </p:pic>
      <p:sp>
        <p:nvSpPr>
          <p:cNvPr id="21" name="Rectángulo redondeado 20"/>
          <p:cNvSpPr/>
          <p:nvPr/>
        </p:nvSpPr>
        <p:spPr>
          <a:xfrm>
            <a:off x="9685868" y="491066"/>
            <a:ext cx="1710267" cy="6096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_tradnl" sz="2000" b="1" dirty="0" smtClean="0"/>
              <a:t>COMPARAR</a:t>
            </a:r>
            <a:endParaRPr lang="es-ES_tradnl" sz="2000" b="1" dirty="0"/>
          </a:p>
        </p:txBody>
      </p:sp>
    </p:spTree>
    <p:extLst>
      <p:ext uri="{BB962C8B-B14F-4D97-AF65-F5344CB8AC3E}">
        <p14:creationId xmlns:p14="http://schemas.microsoft.com/office/powerpoint/2010/main" val="106511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6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323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16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861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638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45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46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7" fill="hold">
                      <p:stCondLst>
                        <p:cond delay="0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0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488878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CONCLUSIONES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129032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64081" y="1242825"/>
            <a:ext cx="1064712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lvl="0" indent="-514350" algn="just">
              <a:buFont typeface="+mj-lt"/>
              <a:buAutoNum type="arabicPeriod"/>
            </a:pPr>
            <a:r>
              <a:rPr lang="es-ES_tradnl" sz="2800" dirty="0"/>
              <a:t>El algoritmo </a:t>
            </a:r>
            <a:r>
              <a:rPr lang="es-ES_tradnl" sz="2800" dirty="0" err="1"/>
              <a:t>Bubble</a:t>
            </a:r>
            <a:r>
              <a:rPr lang="es-ES_tradnl" sz="2800" dirty="0"/>
              <a:t> </a:t>
            </a:r>
            <a:r>
              <a:rPr lang="es-ES_tradnl" sz="2800" dirty="0" err="1"/>
              <a:t>Sort</a:t>
            </a:r>
            <a:r>
              <a:rPr lang="es-ES_tradnl" sz="2800" dirty="0"/>
              <a:t> tiene una complejidad computacional del orden </a:t>
            </a:r>
            <a:r>
              <a:rPr lang="es-ES_tradnl" sz="2800" b="1" dirty="0"/>
              <a:t>O(n²)</a:t>
            </a:r>
            <a:r>
              <a:rPr lang="es-ES_tradnl" sz="2800" dirty="0"/>
              <a:t> siendo un </a:t>
            </a:r>
            <a:r>
              <a:rPr lang="es-ES_tradnl" sz="2800" b="1" dirty="0"/>
              <a:t>algoritmo bastante ineficiente</a:t>
            </a:r>
            <a:r>
              <a:rPr lang="es-ES_tradnl" sz="2800" dirty="0"/>
              <a:t>, es decir, es demasiado lento, ya que realiza </a:t>
            </a:r>
            <a:r>
              <a:rPr lang="es-ES_tradnl" sz="2800" b="1" dirty="0"/>
              <a:t>numerosas comparaciones y sobretodo numerosos intercambios</a:t>
            </a:r>
            <a:r>
              <a:rPr lang="es-ES_tradnl" sz="2800" dirty="0"/>
              <a:t>. Sin embargo, es un algoritmo bastante sencillo de implementar y no requiere memoria adicional. </a:t>
            </a:r>
            <a:endParaRPr lang="es-ES_tradnl" sz="2800" i="1" dirty="0"/>
          </a:p>
          <a:p>
            <a:pPr marL="514350" lvl="0" indent="-514350" algn="just">
              <a:buFont typeface="+mj-lt"/>
              <a:buAutoNum type="arabicPeriod"/>
            </a:pPr>
            <a:endParaRPr lang="es-ES_tradnl" sz="2800" i="1" dirty="0"/>
          </a:p>
          <a:p>
            <a:pPr marL="514350" lvl="0" indent="-514350" algn="just">
              <a:buFont typeface="+mj-lt"/>
              <a:buAutoNum type="arabicPeriod"/>
            </a:pPr>
            <a:r>
              <a:rPr lang="es-ES_tradnl" sz="2800" dirty="0" smtClean="0"/>
              <a:t>En </a:t>
            </a:r>
            <a:r>
              <a:rPr lang="es-ES_tradnl" sz="2800" dirty="0"/>
              <a:t>el caso del ordenamiento rápido </a:t>
            </a:r>
            <a:r>
              <a:rPr lang="es-ES_tradnl" sz="2800" dirty="0" err="1"/>
              <a:t>Quicksort</a:t>
            </a:r>
            <a:r>
              <a:rPr lang="es-ES_tradnl" sz="2800" dirty="0"/>
              <a:t>, tiene una complejidad de   </a:t>
            </a:r>
            <a:r>
              <a:rPr lang="es-ES_tradnl" sz="2800" b="1" dirty="0" smtClean="0"/>
              <a:t>O(n log </a:t>
            </a:r>
            <a:r>
              <a:rPr lang="es-ES_tradnl" sz="2800" b="1" dirty="0"/>
              <a:t>n)</a:t>
            </a:r>
            <a:r>
              <a:rPr lang="es-ES_tradnl" sz="2800" dirty="0"/>
              <a:t> siendo un </a:t>
            </a:r>
            <a:r>
              <a:rPr lang="es-ES_tradnl" sz="2800" b="1" dirty="0"/>
              <a:t>algoritmo eficiente</a:t>
            </a:r>
            <a:r>
              <a:rPr lang="es-ES_tradnl" sz="2800" dirty="0"/>
              <a:t>. Sin embargo, este algoritmo utiliza la </a:t>
            </a:r>
            <a:r>
              <a:rPr lang="es-ES_tradnl" sz="2800" b="1" dirty="0"/>
              <a:t>técnica divide y vencerás </a:t>
            </a:r>
            <a:r>
              <a:rPr lang="es-ES_tradnl" sz="2800" dirty="0"/>
              <a:t>como </a:t>
            </a:r>
            <a:r>
              <a:rPr lang="es-ES_tradnl" sz="2800" dirty="0" smtClean="0"/>
              <a:t>método para </a:t>
            </a:r>
            <a:r>
              <a:rPr lang="es-ES_tradnl" sz="2800" dirty="0"/>
              <a:t>conseguir esta complejidad teniendo una implementación algo más compleja.</a:t>
            </a:r>
            <a:endParaRPr lang="es-ES_tradnl" sz="2800" i="1" dirty="0"/>
          </a:p>
        </p:txBody>
      </p:sp>
    </p:spTree>
    <p:extLst>
      <p:ext uri="{BB962C8B-B14F-4D97-AF65-F5344CB8AC3E}">
        <p14:creationId xmlns:p14="http://schemas.microsoft.com/office/powerpoint/2010/main" val="98655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488878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REFERENCIAS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129032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64081" y="1344423"/>
            <a:ext cx="1064712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GB" sz="2400" dirty="0"/>
              <a:t>Wikipedia. </a:t>
            </a:r>
            <a:r>
              <a:rPr lang="en-GB" sz="2400" b="1" dirty="0"/>
              <a:t>Quicksort. </a:t>
            </a:r>
            <a:r>
              <a:rPr lang="en-GB" sz="2400" dirty="0">
                <a:hlinkClick r:id="rId2"/>
              </a:rPr>
              <a:t>https://es.wikipedia.org/wiki/Quicksort</a:t>
            </a:r>
            <a:endParaRPr lang="es-ES_tradnl" sz="2400" i="1" dirty="0"/>
          </a:p>
          <a:p>
            <a:pPr marL="342900" lvl="0" indent="-342900">
              <a:buFont typeface="Arial" charset="0"/>
              <a:buChar char="•"/>
            </a:pPr>
            <a:r>
              <a:rPr lang="es-ES_tradnl" sz="2400" dirty="0" smtClean="0"/>
              <a:t>Campus </a:t>
            </a:r>
            <a:r>
              <a:rPr lang="es-ES_tradnl" sz="2400" dirty="0"/>
              <a:t>Virtual ULL. </a:t>
            </a:r>
            <a:r>
              <a:rPr lang="es-ES_tradnl" sz="2400" b="1" dirty="0"/>
              <a:t>Apuntes de la asignatura.</a:t>
            </a:r>
            <a:endParaRPr lang="es-ES_tradnl" sz="2400" b="1" i="1" dirty="0"/>
          </a:p>
          <a:p>
            <a:pPr marL="342900" lvl="0" indent="-342900">
              <a:buFont typeface="Arial" charset="0"/>
              <a:buChar char="•"/>
            </a:pPr>
            <a:r>
              <a:rPr lang="es-ES_tradnl" sz="2400" dirty="0"/>
              <a:t>Campus Virtual ULL. </a:t>
            </a:r>
            <a:r>
              <a:rPr lang="es-ES_tradnl" sz="2400" b="1" dirty="0"/>
              <a:t>Apuntes </a:t>
            </a:r>
            <a:r>
              <a:rPr lang="es-ES_tradnl" sz="2400" b="1" dirty="0" smtClean="0"/>
              <a:t>Algoritmos y Estructuras de Datos Avanzados.</a:t>
            </a:r>
            <a:endParaRPr lang="es-ES_tradnl" sz="2400" b="1" i="1" dirty="0"/>
          </a:p>
          <a:p>
            <a:pPr marL="342900" indent="-342900">
              <a:buFont typeface="Arial" charset="0"/>
              <a:buChar char="•"/>
            </a:pPr>
            <a:r>
              <a:rPr lang="es-ES_tradnl" sz="2400" dirty="0"/>
              <a:t>Mis Algoritmos.</a:t>
            </a:r>
            <a:r>
              <a:rPr lang="es-ES_tradnl" sz="2400" b="1" dirty="0"/>
              <a:t> Ordenamiento Rápido </a:t>
            </a:r>
            <a:r>
              <a:rPr lang="es-ES_tradnl" sz="2400" b="1" dirty="0" err="1"/>
              <a:t>Quicksort</a:t>
            </a:r>
            <a:r>
              <a:rPr lang="es-ES_tradnl" sz="2400" b="1" dirty="0"/>
              <a:t>. </a:t>
            </a:r>
            <a:r>
              <a:rPr lang="es-ES_tradnl" sz="2400" dirty="0">
                <a:hlinkClick r:id="rId3"/>
              </a:rPr>
              <a:t>http://</a:t>
            </a:r>
            <a:r>
              <a:rPr lang="es-ES_tradnl" sz="2400" dirty="0" smtClean="0">
                <a:hlinkClick r:id="rId3"/>
              </a:rPr>
              <a:t>misalgoritmos.com/ordenamiento-rapido-quicksort</a:t>
            </a:r>
            <a:endParaRPr lang="es-ES_tradnl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s-ES_tradnl" sz="2400" dirty="0" err="1" smtClean="0"/>
              <a:t>Toptal</a:t>
            </a:r>
            <a:r>
              <a:rPr lang="es-ES_tradnl" sz="2400" dirty="0" smtClean="0"/>
              <a:t>. Algoritmos de Ordenación. </a:t>
            </a:r>
            <a:r>
              <a:rPr lang="es-ES_tradnl" sz="2400" dirty="0" smtClean="0">
                <a:hlinkClick r:id="rId4"/>
              </a:rPr>
              <a:t>https</a:t>
            </a:r>
            <a:r>
              <a:rPr lang="es-ES_tradnl" sz="2400" dirty="0">
                <a:hlinkClick r:id="rId4"/>
              </a:rPr>
              <a:t>://www.toptal.com/developers/sorting-algorithms</a:t>
            </a:r>
            <a:r>
              <a:rPr lang="es-ES_tradnl" sz="2400" dirty="0" smtClean="0">
                <a:hlinkClick r:id="rId4"/>
              </a:rPr>
              <a:t>/</a:t>
            </a:r>
            <a:endParaRPr lang="es-ES_tradnl" sz="2400" dirty="0" smtClean="0"/>
          </a:p>
          <a:p>
            <a:pPr marL="342900" indent="-342900">
              <a:buFont typeface="Arial" charset="0"/>
              <a:buChar char="•"/>
            </a:pPr>
            <a:endParaRPr lang="es-ES_tradnl" sz="2400" dirty="0"/>
          </a:p>
          <a:p>
            <a:pPr marL="342900" indent="-342900">
              <a:buFont typeface="Arial" charset="0"/>
              <a:buChar char="•"/>
            </a:pPr>
            <a:r>
              <a:rPr lang="es-ES_tradnl" sz="2800" b="1" dirty="0" smtClean="0"/>
              <a:t>REPOSITORIO GITHUB CON EL CÓDIGO DESARROLLADO</a:t>
            </a:r>
          </a:p>
          <a:p>
            <a:r>
              <a:rPr lang="es-ES_tradnl" sz="2400" dirty="0">
                <a:hlinkClick r:id="rId5"/>
              </a:rPr>
              <a:t>https://</a:t>
            </a:r>
            <a:r>
              <a:rPr lang="es-ES_tradnl" sz="2400" dirty="0" err="1">
                <a:hlinkClick r:id="rId5"/>
              </a:rPr>
              <a:t>github.com</a:t>
            </a:r>
            <a:r>
              <a:rPr lang="es-ES_tradnl" sz="2400" dirty="0">
                <a:hlinkClick r:id="rId5"/>
              </a:rPr>
              <a:t>/alu0100693737/DAA_L1_4_Comparativa-de-algoritmos-de-ordenacion--</a:t>
            </a:r>
            <a:r>
              <a:rPr lang="es-ES_tradnl" sz="2400" dirty="0" err="1">
                <a:hlinkClick r:id="rId5"/>
              </a:rPr>
              <a:t>Bubble</a:t>
            </a:r>
            <a:r>
              <a:rPr lang="es-ES_tradnl" sz="2400" dirty="0">
                <a:hlinkClick r:id="rId5"/>
              </a:rPr>
              <a:t>-</a:t>
            </a:r>
            <a:r>
              <a:rPr lang="es-ES_tradnl" sz="2400" dirty="0" err="1">
                <a:hlinkClick r:id="rId5"/>
              </a:rPr>
              <a:t>Sort</a:t>
            </a:r>
            <a:r>
              <a:rPr lang="es-ES_tradnl" sz="2400" dirty="0">
                <a:hlinkClick r:id="rId5"/>
              </a:rPr>
              <a:t>-y-</a:t>
            </a:r>
            <a:r>
              <a:rPr lang="es-ES_tradnl" sz="2400" dirty="0" err="1">
                <a:hlinkClick r:id="rId5"/>
              </a:rPr>
              <a:t>Quicksort</a:t>
            </a:r>
            <a:endParaRPr lang="es-ES_tradnl" sz="2400" dirty="0"/>
          </a:p>
          <a:p>
            <a:pPr lvl="0"/>
            <a:r>
              <a:rPr lang="es-ES_tradnl" sz="2800" dirty="0" smtClean="0"/>
              <a:t>                                           </a:t>
            </a:r>
            <a:endParaRPr lang="es-ES_tradnl" sz="2800" i="1" dirty="0"/>
          </a:p>
        </p:txBody>
      </p:sp>
    </p:spTree>
    <p:extLst>
      <p:ext uri="{BB962C8B-B14F-4D97-AF65-F5344CB8AC3E}">
        <p14:creationId xmlns:p14="http://schemas.microsoft.com/office/powerpoint/2010/main" val="198949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30218" y="2266878"/>
            <a:ext cx="1064712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6600" b="1" dirty="0" smtClean="0"/>
              <a:t>GRACIAS POR SU ATENCIÓN</a:t>
            </a:r>
          </a:p>
          <a:p>
            <a:pPr algn="ctr"/>
            <a:r>
              <a:rPr lang="es-ES_tradnl" sz="4800" dirty="0" smtClean="0"/>
              <a:t>¿Preguntas?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13020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ÍNDICE DE CONTENIDOS</a:t>
            </a:r>
            <a:endParaRPr lang="es-ES_tradnl" b="1" dirty="0"/>
          </a:p>
        </p:txBody>
      </p:sp>
      <p:sp>
        <p:nvSpPr>
          <p:cNvPr id="7" name="Rectángulo redondeado 6"/>
          <p:cNvSpPr/>
          <p:nvPr/>
        </p:nvSpPr>
        <p:spPr>
          <a:xfrm>
            <a:off x="764085" y="1367005"/>
            <a:ext cx="10647123" cy="67872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INTRODUCCIÓN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764081" y="2167645"/>
            <a:ext cx="10647123" cy="69970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BUBBLE SORT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764081" y="2990323"/>
            <a:ext cx="10647123" cy="67872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QUICKSORT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7" name="Rectángulo redondeado 16"/>
          <p:cNvSpPr/>
          <p:nvPr/>
        </p:nvSpPr>
        <p:spPr>
          <a:xfrm>
            <a:off x="764081" y="3786529"/>
            <a:ext cx="10647123" cy="6667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COMPARATIVA ENTRE AMBOS ALGORITMOS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8" name="Rectángulo redondeado 17"/>
          <p:cNvSpPr/>
          <p:nvPr/>
        </p:nvSpPr>
        <p:spPr>
          <a:xfrm>
            <a:off x="764081" y="4570787"/>
            <a:ext cx="10647123" cy="70569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CONCLUSIONES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9" name="Rectángulo redondeado 18"/>
          <p:cNvSpPr/>
          <p:nvPr/>
        </p:nvSpPr>
        <p:spPr>
          <a:xfrm>
            <a:off x="764081" y="5393963"/>
            <a:ext cx="10647123" cy="66276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REFERENCIAS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cxnSp>
        <p:nvCxnSpPr>
          <p:cNvPr id="21" name="Conector recto 2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152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INTRODUCCIÓN</a:t>
            </a:r>
            <a:endParaRPr lang="es-ES_tradnl" b="1" dirty="0"/>
          </a:p>
        </p:txBody>
      </p:sp>
      <p:sp>
        <p:nvSpPr>
          <p:cNvPr id="7" name="Rectángulo redondeado 6"/>
          <p:cNvSpPr/>
          <p:nvPr/>
        </p:nvSpPr>
        <p:spPr>
          <a:xfrm>
            <a:off x="764087" y="1834089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/>
              <a:t>1</a:t>
            </a:r>
          </a:p>
        </p:txBody>
      </p:sp>
      <p:sp>
        <p:nvSpPr>
          <p:cNvPr id="8" name="Rectángulo redondeado 7"/>
          <p:cNvSpPr/>
          <p:nvPr/>
        </p:nvSpPr>
        <p:spPr>
          <a:xfrm>
            <a:off x="764087" y="2822453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/>
              <a:t>2</a:t>
            </a:r>
          </a:p>
        </p:txBody>
      </p:sp>
      <p:sp>
        <p:nvSpPr>
          <p:cNvPr id="9" name="Rectángulo redondeado 8"/>
          <p:cNvSpPr/>
          <p:nvPr/>
        </p:nvSpPr>
        <p:spPr>
          <a:xfrm>
            <a:off x="764081" y="3810817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/>
              <a:t>3</a:t>
            </a:r>
            <a:endParaRPr lang="es-ES_tradnl" sz="3200" b="1" dirty="0"/>
          </a:p>
        </p:txBody>
      </p:sp>
      <p:sp>
        <p:nvSpPr>
          <p:cNvPr id="10" name="Rectángulo redondeado 9"/>
          <p:cNvSpPr/>
          <p:nvPr/>
        </p:nvSpPr>
        <p:spPr>
          <a:xfrm>
            <a:off x="764080" y="4799181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/>
              <a:t>4</a:t>
            </a:r>
            <a:endParaRPr lang="es-ES_tradnl" sz="3200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ángulo redondeado 11"/>
          <p:cNvSpPr/>
          <p:nvPr/>
        </p:nvSpPr>
        <p:spPr>
          <a:xfrm>
            <a:off x="1695419" y="1828792"/>
            <a:ext cx="9715785" cy="7113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¿Quiénes han realizado </a:t>
            </a:r>
            <a:r>
              <a:rPr lang="es-ES_tradnl" sz="2800" b="1" smtClean="0">
                <a:solidFill>
                  <a:schemeClr val="tx1"/>
                </a:solidFill>
              </a:rPr>
              <a:t>el trabajo?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1695419" y="2822453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¿Qué es un algoritmo de ordenación?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4" name="Rectángulo redondeado 13"/>
          <p:cNvSpPr/>
          <p:nvPr/>
        </p:nvSpPr>
        <p:spPr>
          <a:xfrm>
            <a:off x="1695418" y="3806188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¿Qué algoritmos se comparan?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1695418" y="4799181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b="1" dirty="0" smtClean="0">
                <a:solidFill>
                  <a:schemeClr val="tx1"/>
                </a:solidFill>
              </a:rPr>
              <a:t>¿Cómo se accede a los códigos desarrollados?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97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BUBBLE SORT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64081" y="1412155"/>
            <a:ext cx="10647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3200" b="1" dirty="0" smtClean="0"/>
              <a:t>Algoritmo de ordenación cuadrático basado en el intercambio de los elementos.</a:t>
            </a:r>
            <a:endParaRPr lang="es-ES_tradnl" sz="3200" b="1" dirty="0"/>
          </a:p>
        </p:txBody>
      </p:sp>
      <p:pic>
        <p:nvPicPr>
          <p:cNvPr id="13" name="Imagen 1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467" y="2472439"/>
            <a:ext cx="7332134" cy="374209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863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DESARROLLO DEL ALGORITMO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CuadroTexto 5"/>
          <p:cNvSpPr txBox="1"/>
          <p:nvPr/>
        </p:nvSpPr>
        <p:spPr>
          <a:xfrm>
            <a:off x="764081" y="1632872"/>
            <a:ext cx="10647123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3200" dirty="0"/>
              <a:t>S</a:t>
            </a:r>
            <a:r>
              <a:rPr lang="es-ES_tradnl" sz="3200" dirty="0" smtClean="0"/>
              <a:t>e </a:t>
            </a:r>
            <a:r>
              <a:rPr lang="es-ES_tradnl" sz="3200" dirty="0"/>
              <a:t>recorre sucesivamente la secuencia intercambiando pares de elementos consecutivos </a:t>
            </a:r>
            <a:r>
              <a:rPr lang="es-ES_tradnl" sz="3200" dirty="0" smtClean="0"/>
              <a:t>desordenados </a:t>
            </a:r>
            <a:endParaRPr lang="es-ES_tradnl" sz="3200" dirty="0">
              <a:effectLst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764081" y="3027667"/>
            <a:ext cx="10647123" cy="10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3200" dirty="0"/>
              <a:t>Se van comparando los pares consecutivos de elementos desde el final hacia el </a:t>
            </a:r>
            <a:r>
              <a:rPr lang="es-ES_tradnl" sz="3200" dirty="0" smtClean="0"/>
              <a:t>principio</a:t>
            </a:r>
            <a:endParaRPr lang="es-ES_tradnl" sz="3200" dirty="0">
              <a:effectLst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764081" y="4422462"/>
            <a:ext cx="10647123" cy="10772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_tradnl" sz="3200" dirty="0"/>
              <a:t>Al proceso desde la </a:t>
            </a:r>
            <a:r>
              <a:rPr lang="es-ES_tradnl" sz="3200" dirty="0" smtClean="0"/>
              <a:t>comparación </a:t>
            </a:r>
            <a:r>
              <a:rPr lang="es-ES_tradnl" sz="3200" dirty="0"/>
              <a:t>de los dos </a:t>
            </a:r>
            <a:r>
              <a:rPr lang="es-ES_tradnl" sz="3200" dirty="0" smtClean="0"/>
              <a:t>últimos </a:t>
            </a:r>
            <a:r>
              <a:rPr lang="es-ES_tradnl" sz="3200" dirty="0"/>
              <a:t>elementos hasta los dos primeros se le llama </a:t>
            </a:r>
            <a:r>
              <a:rPr lang="es-ES_tradnl" sz="3200" b="1" dirty="0" smtClean="0"/>
              <a:t>pasada</a:t>
            </a:r>
            <a:r>
              <a:rPr lang="es-ES_tradnl" sz="3200" dirty="0" smtClean="0"/>
              <a:t> </a:t>
            </a:r>
            <a:endParaRPr lang="es-ES_tradnl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98029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EJEMPLO DE PASADA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Rectángulo redondeado 3"/>
          <p:cNvSpPr/>
          <p:nvPr/>
        </p:nvSpPr>
        <p:spPr>
          <a:xfrm>
            <a:off x="1109133" y="1930397"/>
            <a:ext cx="9922933" cy="914400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 smtClean="0">
                <a:solidFill>
                  <a:schemeClr val="tx1"/>
                </a:solidFill>
              </a:rPr>
              <a:t>9       6       5       8       2       1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149316"/>
              </p:ext>
            </p:extLst>
          </p:nvPr>
        </p:nvGraphicFramePr>
        <p:xfrm>
          <a:off x="1591732" y="3585811"/>
          <a:ext cx="8991599" cy="1782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9915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SIGUIENTE PASO</a:t>
                      </a:r>
                      <a:endParaRPr lang="es-ES_tradnl" sz="3200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1202928">
                <a:tc>
                  <a:txBody>
                    <a:bodyPr/>
                    <a:lstStyle/>
                    <a:p>
                      <a:pPr algn="ctr"/>
                      <a:r>
                        <a:rPr lang="es-ES_tradnl" sz="2400" dirty="0" smtClean="0"/>
                        <a:t>El</a:t>
                      </a:r>
                      <a:r>
                        <a:rPr lang="es-ES_tradnl" sz="2400" baseline="0" dirty="0" smtClean="0"/>
                        <a:t> 9 comienza siendo el primer elemento burbuja. </a:t>
                      </a:r>
                    </a:p>
                    <a:p>
                      <a:pPr algn="ctr"/>
                      <a:r>
                        <a:rPr lang="es-ES_tradnl" sz="2400" b="1" baseline="0" dirty="0" smtClean="0"/>
                        <a:t>SE COMPARA CON EL 6 Y ASCIENDE AL SER MAYOR QUE ESTE.</a:t>
                      </a:r>
                      <a:endParaRPr lang="es-ES_tradnl" sz="2400" b="1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2" name="Elipse 11"/>
          <p:cNvSpPr/>
          <p:nvPr/>
        </p:nvSpPr>
        <p:spPr>
          <a:xfrm>
            <a:off x="1422399" y="1752597"/>
            <a:ext cx="1320801" cy="1270000"/>
          </a:xfrm>
          <a:prstGeom prst="ellipse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600" b="1" dirty="0" smtClean="0">
                <a:solidFill>
                  <a:schemeClr val="tx1"/>
                </a:solidFill>
              </a:rPr>
              <a:t>9</a:t>
            </a:r>
            <a:endParaRPr lang="es-ES_tradnl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1325033" y="2000161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>
                <a:solidFill>
                  <a:schemeClr val="tx1"/>
                </a:solidFill>
              </a:rPr>
              <a:t>6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sp>
        <p:nvSpPr>
          <p:cNvPr id="17" name="Rectángulo redondeado 16"/>
          <p:cNvSpPr/>
          <p:nvPr/>
        </p:nvSpPr>
        <p:spPr>
          <a:xfrm>
            <a:off x="1851022" y="4301059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r>
              <a:rPr lang="es-ES_tradnl" sz="2400" b="1" dirty="0">
                <a:solidFill>
                  <a:srgbClr val="000000"/>
                </a:solidFill>
              </a:rPr>
              <a:t>SE COMPARA </a:t>
            </a:r>
            <a:r>
              <a:rPr lang="es-ES_tradnl" sz="2400" b="1" dirty="0" smtClean="0">
                <a:solidFill>
                  <a:srgbClr val="000000"/>
                </a:solidFill>
              </a:rPr>
              <a:t>EL 9 CON </a:t>
            </a:r>
            <a:r>
              <a:rPr lang="es-ES_tradnl" sz="2400" b="1" dirty="0">
                <a:solidFill>
                  <a:srgbClr val="000000"/>
                </a:solidFill>
              </a:rPr>
              <a:t>EL </a:t>
            </a:r>
            <a:r>
              <a:rPr lang="es-ES_tradnl" sz="2400" b="1" dirty="0" smtClean="0">
                <a:solidFill>
                  <a:srgbClr val="000000"/>
                </a:solidFill>
              </a:rPr>
              <a:t>5 </a:t>
            </a:r>
            <a:r>
              <a:rPr lang="es-ES_tradnl" sz="2400" b="1" dirty="0">
                <a:solidFill>
                  <a:srgbClr val="000000"/>
                </a:solidFill>
              </a:rPr>
              <a:t>Y ASCIENDE AL SER </a:t>
            </a:r>
            <a:r>
              <a:rPr lang="es-ES_tradnl" sz="2400" b="1" dirty="0" smtClean="0">
                <a:solidFill>
                  <a:srgbClr val="000000"/>
                </a:solidFill>
              </a:rPr>
              <a:t>MAYOR</a:t>
            </a:r>
            <a:endParaRPr lang="es-ES_tradnl" sz="2400" b="1" dirty="0">
              <a:solidFill>
                <a:srgbClr val="000000"/>
              </a:solidFill>
            </a:endParaRPr>
          </a:p>
        </p:txBody>
      </p:sp>
      <p:sp>
        <p:nvSpPr>
          <p:cNvPr id="18" name="Rectángulo redondeado 17"/>
          <p:cNvSpPr/>
          <p:nvPr/>
        </p:nvSpPr>
        <p:spPr>
          <a:xfrm>
            <a:off x="2942164" y="2000161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 smtClean="0">
                <a:solidFill>
                  <a:schemeClr val="tx1"/>
                </a:solidFill>
              </a:rPr>
              <a:t>5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sp>
        <p:nvSpPr>
          <p:cNvPr id="19" name="Rectángulo redondeado 18"/>
          <p:cNvSpPr/>
          <p:nvPr/>
        </p:nvSpPr>
        <p:spPr>
          <a:xfrm>
            <a:off x="1851022" y="4284126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r>
              <a:rPr lang="es-ES_tradnl" sz="2400" b="1" dirty="0">
                <a:solidFill>
                  <a:srgbClr val="000000"/>
                </a:solidFill>
              </a:rPr>
              <a:t>SE COMPARA </a:t>
            </a:r>
            <a:r>
              <a:rPr lang="es-ES_tradnl" sz="2400" b="1" dirty="0" smtClean="0">
                <a:solidFill>
                  <a:srgbClr val="000000"/>
                </a:solidFill>
              </a:rPr>
              <a:t>EL 9 CON </a:t>
            </a:r>
            <a:r>
              <a:rPr lang="es-ES_tradnl" sz="2400" b="1">
                <a:solidFill>
                  <a:srgbClr val="000000"/>
                </a:solidFill>
              </a:rPr>
              <a:t>EL </a:t>
            </a:r>
            <a:r>
              <a:rPr lang="es-ES_tradnl" sz="2400" b="1" dirty="0">
                <a:solidFill>
                  <a:srgbClr val="000000"/>
                </a:solidFill>
              </a:rPr>
              <a:t>8</a:t>
            </a:r>
            <a:r>
              <a:rPr lang="es-ES_tradnl" sz="2400" b="1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Y ASCIENDE AL SER </a:t>
            </a:r>
            <a:r>
              <a:rPr lang="es-ES_tradnl" sz="2400" b="1" dirty="0" smtClean="0">
                <a:solidFill>
                  <a:srgbClr val="000000"/>
                </a:solidFill>
              </a:rPr>
              <a:t>MAYOR</a:t>
            </a:r>
            <a:endParaRPr lang="es-ES_tradnl" sz="2400" b="1" dirty="0">
              <a:solidFill>
                <a:srgbClr val="000000"/>
              </a:solidFill>
            </a:endParaRPr>
          </a:p>
        </p:txBody>
      </p:sp>
      <p:sp>
        <p:nvSpPr>
          <p:cNvPr id="21" name="Rectángulo redondeado 20"/>
          <p:cNvSpPr/>
          <p:nvPr/>
        </p:nvSpPr>
        <p:spPr>
          <a:xfrm>
            <a:off x="4516969" y="2013610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>
                <a:solidFill>
                  <a:schemeClr val="tx1"/>
                </a:solidFill>
              </a:rPr>
              <a:t>8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sp>
        <p:nvSpPr>
          <p:cNvPr id="22" name="Rectángulo redondeado 21"/>
          <p:cNvSpPr/>
          <p:nvPr/>
        </p:nvSpPr>
        <p:spPr>
          <a:xfrm>
            <a:off x="1851022" y="4284125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r>
              <a:rPr lang="es-ES_tradnl" sz="2400" b="1" dirty="0">
                <a:solidFill>
                  <a:srgbClr val="000000"/>
                </a:solidFill>
              </a:rPr>
              <a:t>SE COMPARA </a:t>
            </a:r>
            <a:r>
              <a:rPr lang="es-ES_tradnl" sz="2400" b="1" dirty="0" smtClean="0">
                <a:solidFill>
                  <a:srgbClr val="000000"/>
                </a:solidFill>
              </a:rPr>
              <a:t>EL 9 CON </a:t>
            </a:r>
            <a:r>
              <a:rPr lang="es-ES_tradnl" sz="2400" b="1" dirty="0">
                <a:solidFill>
                  <a:srgbClr val="000000"/>
                </a:solidFill>
              </a:rPr>
              <a:t>EL </a:t>
            </a:r>
            <a:r>
              <a:rPr lang="es-ES_tradnl" sz="2400" b="1" dirty="0" smtClean="0">
                <a:solidFill>
                  <a:srgbClr val="000000"/>
                </a:solidFill>
              </a:rPr>
              <a:t>2 </a:t>
            </a:r>
            <a:r>
              <a:rPr lang="es-ES_tradnl" sz="2400" b="1" dirty="0">
                <a:solidFill>
                  <a:srgbClr val="000000"/>
                </a:solidFill>
              </a:rPr>
              <a:t>Y ASCIENDE AL SER </a:t>
            </a:r>
            <a:r>
              <a:rPr lang="es-ES_tradnl" sz="2400" b="1" dirty="0" smtClean="0">
                <a:solidFill>
                  <a:srgbClr val="000000"/>
                </a:solidFill>
              </a:rPr>
              <a:t>MAYOR</a:t>
            </a:r>
            <a:endParaRPr lang="es-ES_tradnl" sz="2400" b="1" dirty="0">
              <a:solidFill>
                <a:srgbClr val="000000"/>
              </a:solidFill>
            </a:endParaRPr>
          </a:p>
        </p:txBody>
      </p:sp>
      <p:sp>
        <p:nvSpPr>
          <p:cNvPr id="23" name="Rectángulo redondeado 22"/>
          <p:cNvSpPr/>
          <p:nvPr/>
        </p:nvSpPr>
        <p:spPr>
          <a:xfrm>
            <a:off x="1851024" y="4290565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r>
              <a:rPr lang="es-ES_tradnl" sz="2400" b="1" dirty="0">
                <a:solidFill>
                  <a:srgbClr val="000000"/>
                </a:solidFill>
              </a:rPr>
              <a:t>SE COMPARA </a:t>
            </a:r>
            <a:r>
              <a:rPr lang="es-ES_tradnl" sz="2400" b="1" dirty="0" smtClean="0">
                <a:solidFill>
                  <a:srgbClr val="000000"/>
                </a:solidFill>
              </a:rPr>
              <a:t>EL 9 CON </a:t>
            </a:r>
            <a:r>
              <a:rPr lang="es-ES_tradnl" sz="2400" b="1" dirty="0">
                <a:solidFill>
                  <a:srgbClr val="000000"/>
                </a:solidFill>
              </a:rPr>
              <a:t>EL 1</a:t>
            </a:r>
            <a:r>
              <a:rPr lang="es-ES_tradnl" sz="2400" b="1" dirty="0" smtClean="0">
                <a:solidFill>
                  <a:srgbClr val="000000"/>
                </a:solidFill>
              </a:rPr>
              <a:t> </a:t>
            </a:r>
            <a:r>
              <a:rPr lang="es-ES_tradnl" sz="2400" b="1" dirty="0">
                <a:solidFill>
                  <a:srgbClr val="000000"/>
                </a:solidFill>
              </a:rPr>
              <a:t>Y ASCIENDE AL SER </a:t>
            </a:r>
            <a:r>
              <a:rPr lang="es-ES_tradnl" sz="2400" b="1" dirty="0" smtClean="0">
                <a:solidFill>
                  <a:srgbClr val="000000"/>
                </a:solidFill>
              </a:rPr>
              <a:t>MAYOR</a:t>
            </a:r>
            <a:endParaRPr lang="es-ES_tradnl" sz="2400" b="1" dirty="0">
              <a:solidFill>
                <a:srgbClr val="000000"/>
              </a:solidFill>
            </a:endParaRPr>
          </a:p>
        </p:txBody>
      </p:sp>
      <p:sp>
        <p:nvSpPr>
          <p:cNvPr id="24" name="Rectángulo redondeado 23"/>
          <p:cNvSpPr/>
          <p:nvPr/>
        </p:nvSpPr>
        <p:spPr>
          <a:xfrm>
            <a:off x="6155274" y="2008630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>
                <a:solidFill>
                  <a:schemeClr val="tx1"/>
                </a:solidFill>
              </a:rPr>
              <a:t>2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sp>
        <p:nvSpPr>
          <p:cNvPr id="25" name="Rectángulo redondeado 24"/>
          <p:cNvSpPr/>
          <p:nvPr/>
        </p:nvSpPr>
        <p:spPr>
          <a:xfrm>
            <a:off x="7708905" y="2008630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 smtClean="0">
                <a:solidFill>
                  <a:schemeClr val="tx1"/>
                </a:solidFill>
              </a:rPr>
              <a:t>1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  <p:sp>
        <p:nvSpPr>
          <p:cNvPr id="26" name="Rectángulo redondeado 25"/>
          <p:cNvSpPr/>
          <p:nvPr/>
        </p:nvSpPr>
        <p:spPr>
          <a:xfrm>
            <a:off x="1851022" y="4290567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r>
              <a:rPr lang="es-ES_tradnl" sz="2400" dirty="0">
                <a:solidFill>
                  <a:srgbClr val="000000"/>
                </a:solidFill>
              </a:rPr>
              <a:t>El </a:t>
            </a:r>
            <a:r>
              <a:rPr lang="es-ES_tradnl" sz="2400" dirty="0" smtClean="0">
                <a:solidFill>
                  <a:srgbClr val="000000"/>
                </a:solidFill>
              </a:rPr>
              <a:t>9 queda finalmente colocado al final de la secuencia.</a:t>
            </a:r>
            <a:endParaRPr lang="es-ES_tradnl" sz="2400" dirty="0">
              <a:solidFill>
                <a:srgbClr val="000000"/>
              </a:solidFill>
            </a:endParaRPr>
          </a:p>
          <a:p>
            <a:pPr lvl="0" algn="ctr" defTabSz="914400"/>
            <a:r>
              <a:rPr lang="es-ES_tradnl" sz="2400" b="1" dirty="0" smtClean="0">
                <a:solidFill>
                  <a:srgbClr val="000000"/>
                </a:solidFill>
              </a:rPr>
              <a:t>PARA LA SIGUIENTE PASADA, EL 6 SERÁ EL ELEMENTO BURBUJA.</a:t>
            </a:r>
            <a:endParaRPr lang="es-ES_tradnl" sz="2400" b="1" dirty="0">
              <a:solidFill>
                <a:srgbClr val="000000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1422398" y="1752592"/>
            <a:ext cx="1320801" cy="1270000"/>
          </a:xfrm>
          <a:prstGeom prst="ellipse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600" b="1" dirty="0">
                <a:solidFill>
                  <a:schemeClr val="tx1"/>
                </a:solidFill>
              </a:rPr>
              <a:t>6</a:t>
            </a:r>
            <a:endParaRPr lang="es-ES_tradnl" b="1" dirty="0">
              <a:solidFill>
                <a:schemeClr val="tx1"/>
              </a:solidFill>
            </a:endParaRPr>
          </a:p>
        </p:txBody>
      </p:sp>
      <p:sp>
        <p:nvSpPr>
          <p:cNvPr id="29" name="Rectángulo redondeado 28"/>
          <p:cNvSpPr/>
          <p:nvPr/>
        </p:nvSpPr>
        <p:spPr>
          <a:xfrm>
            <a:off x="9262536" y="2008630"/>
            <a:ext cx="1519765" cy="77690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6000" b="1" dirty="0">
                <a:solidFill>
                  <a:schemeClr val="tx1"/>
                </a:solidFill>
              </a:rPr>
              <a:t>9</a:t>
            </a:r>
            <a:endParaRPr lang="es-ES_tradnl" sz="6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44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44 1.85185E-6 L 0.1319 1.85185E-6 " pathEditMode="relative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19 1.85185E-6 L 0.26523 1.85185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523 1.85185E-6 L 0.39857 1.85185E-6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857 1.85185E-6 L 0.52917 0.00254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23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2916 0.00254 L 0.65976 0.00393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2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5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QUICKSORT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64081" y="1412155"/>
            <a:ext cx="106471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sz="2800" b="1" dirty="0" smtClean="0"/>
              <a:t>Algoritmo de ordenación logarítmico, recursivo y basado en la técnica Divide y Vencerás.</a:t>
            </a:r>
            <a:endParaRPr lang="es-ES_tradnl" sz="2800" b="1" dirty="0"/>
          </a:p>
        </p:txBody>
      </p:sp>
      <p:pic>
        <p:nvPicPr>
          <p:cNvPr id="6" name="Imagen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189" y="2099906"/>
            <a:ext cx="4402878" cy="406738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139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DESARROLLO DEL ALGORITMO</a:t>
            </a:r>
            <a:endParaRPr lang="es-ES_tradnl" b="1" dirty="0"/>
          </a:p>
        </p:txBody>
      </p:sp>
      <p:sp>
        <p:nvSpPr>
          <p:cNvPr id="7" name="Rectángulo redondeado 6"/>
          <p:cNvSpPr/>
          <p:nvPr/>
        </p:nvSpPr>
        <p:spPr>
          <a:xfrm>
            <a:off x="764087" y="1834089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/>
              <a:t>1 </a:t>
            </a:r>
            <a:endParaRPr lang="es-ES_tradnl" sz="3200" b="1" dirty="0"/>
          </a:p>
        </p:txBody>
      </p:sp>
      <p:sp>
        <p:nvSpPr>
          <p:cNvPr id="8" name="Rectángulo redondeado 7"/>
          <p:cNvSpPr/>
          <p:nvPr/>
        </p:nvSpPr>
        <p:spPr>
          <a:xfrm>
            <a:off x="764087" y="2822453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/>
              <a:t>2</a:t>
            </a:r>
          </a:p>
        </p:txBody>
      </p:sp>
      <p:sp>
        <p:nvSpPr>
          <p:cNvPr id="9" name="Rectángulo redondeado 8"/>
          <p:cNvSpPr/>
          <p:nvPr/>
        </p:nvSpPr>
        <p:spPr>
          <a:xfrm>
            <a:off x="764081" y="3810817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/>
              <a:t>3</a:t>
            </a:r>
            <a:endParaRPr lang="es-ES_tradnl" sz="3200" b="1" dirty="0"/>
          </a:p>
        </p:txBody>
      </p:sp>
      <p:sp>
        <p:nvSpPr>
          <p:cNvPr id="10" name="Rectángulo redondeado 9"/>
          <p:cNvSpPr/>
          <p:nvPr/>
        </p:nvSpPr>
        <p:spPr>
          <a:xfrm>
            <a:off x="764080" y="4799181"/>
            <a:ext cx="801665" cy="70145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/>
              <a:t>4</a:t>
            </a:r>
            <a:endParaRPr lang="es-ES_tradnl" sz="3200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ángulo redondeado 11"/>
          <p:cNvSpPr/>
          <p:nvPr/>
        </p:nvSpPr>
        <p:spPr>
          <a:xfrm>
            <a:off x="1695419" y="1828792"/>
            <a:ext cx="9715785" cy="711384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600" dirty="0" smtClean="0">
                <a:solidFill>
                  <a:schemeClr val="tx1"/>
                </a:solidFill>
              </a:rPr>
              <a:t>ELEGIR AL ELEMENTO </a:t>
            </a:r>
            <a:r>
              <a:rPr lang="es-ES_tradnl" sz="3600" b="1" dirty="0" smtClean="0">
                <a:solidFill>
                  <a:schemeClr val="tx1"/>
                </a:solidFill>
              </a:rPr>
              <a:t>PIVOTE</a:t>
            </a:r>
            <a:endParaRPr lang="es-ES_tradnl" sz="3600" b="1" dirty="0">
              <a:solidFill>
                <a:schemeClr val="tx1"/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1695419" y="2822453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 smtClean="0">
                <a:solidFill>
                  <a:schemeClr val="tx1"/>
                </a:solidFill>
              </a:rPr>
              <a:t>SITUAR A LA </a:t>
            </a:r>
            <a:r>
              <a:rPr lang="es-ES_tradnl" sz="2800" b="1" dirty="0" smtClean="0">
                <a:solidFill>
                  <a:schemeClr val="tx1"/>
                </a:solidFill>
              </a:rPr>
              <a:t>IZQUIERDA</a:t>
            </a:r>
            <a:r>
              <a:rPr lang="es-ES_tradnl" sz="2800" dirty="0" smtClean="0">
                <a:solidFill>
                  <a:schemeClr val="tx1"/>
                </a:solidFill>
              </a:rPr>
              <a:t> DEL PIVOTE LOS </a:t>
            </a:r>
            <a:r>
              <a:rPr lang="es-ES_tradnl" sz="2800" b="1" dirty="0" smtClean="0">
                <a:solidFill>
                  <a:schemeClr val="tx1"/>
                </a:solidFill>
              </a:rPr>
              <a:t>ELEMENTOS MENORES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4" name="Rectángulo redondeado 13"/>
          <p:cNvSpPr/>
          <p:nvPr/>
        </p:nvSpPr>
        <p:spPr>
          <a:xfrm>
            <a:off x="1695418" y="3806188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800" dirty="0">
                <a:solidFill>
                  <a:schemeClr val="tx1"/>
                </a:solidFill>
              </a:rPr>
              <a:t>SITUAR A LA </a:t>
            </a:r>
            <a:r>
              <a:rPr lang="es-ES_tradnl" sz="2800" b="1" dirty="0" smtClean="0">
                <a:solidFill>
                  <a:schemeClr val="tx1"/>
                </a:solidFill>
              </a:rPr>
              <a:t>DERECHA</a:t>
            </a:r>
            <a:r>
              <a:rPr lang="es-ES_tradnl" sz="2800" dirty="0" smtClean="0">
                <a:solidFill>
                  <a:schemeClr val="tx1"/>
                </a:solidFill>
              </a:rPr>
              <a:t> </a:t>
            </a:r>
            <a:r>
              <a:rPr lang="es-ES_tradnl" sz="2800" dirty="0">
                <a:solidFill>
                  <a:schemeClr val="tx1"/>
                </a:solidFill>
              </a:rPr>
              <a:t>DEL PIVOTE LOS </a:t>
            </a:r>
            <a:r>
              <a:rPr lang="es-ES_tradnl" sz="2800" b="1" dirty="0">
                <a:solidFill>
                  <a:schemeClr val="tx1"/>
                </a:solidFill>
              </a:rPr>
              <a:t>ELEMENTOS </a:t>
            </a:r>
            <a:r>
              <a:rPr lang="es-ES_tradnl" sz="2800" b="1" dirty="0" smtClean="0">
                <a:solidFill>
                  <a:schemeClr val="tx1"/>
                </a:solidFill>
              </a:rPr>
              <a:t>MAYORES</a:t>
            </a:r>
            <a:endParaRPr lang="es-ES_tradnl" sz="2800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1695418" y="4799181"/>
            <a:ext cx="9715785" cy="701458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b="1" dirty="0" smtClean="0">
                <a:solidFill>
                  <a:schemeClr val="tx1"/>
                </a:solidFill>
              </a:rPr>
              <a:t>REPETIR RECURSIVAMENTE PARA CADA SUBLISTA</a:t>
            </a:r>
            <a:endParaRPr lang="es-ES_tradnl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13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64085" y="607409"/>
            <a:ext cx="1064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 smtClean="0"/>
              <a:t>EJEMPLO DE ITERACIÓN</a:t>
            </a:r>
            <a:endParaRPr lang="es-ES_tradnl" b="1" dirty="0"/>
          </a:p>
        </p:txBody>
      </p:sp>
      <p:cxnSp>
        <p:nvCxnSpPr>
          <p:cNvPr id="11" name="Conector recto 10"/>
          <p:cNvCxnSpPr/>
          <p:nvPr/>
        </p:nvCxnSpPr>
        <p:spPr>
          <a:xfrm>
            <a:off x="764081" y="1247563"/>
            <a:ext cx="106471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ángulo redondeado 6"/>
          <p:cNvSpPr/>
          <p:nvPr/>
        </p:nvSpPr>
        <p:spPr>
          <a:xfrm>
            <a:off x="1126175" y="1887718"/>
            <a:ext cx="9922933" cy="9144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dirty="0" smtClean="0">
                <a:solidFill>
                  <a:schemeClr val="tx1"/>
                </a:solidFill>
              </a:rPr>
              <a:t>44   55   12   42   94   18   06   67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231612"/>
              </p:ext>
            </p:extLst>
          </p:nvPr>
        </p:nvGraphicFramePr>
        <p:xfrm>
          <a:off x="1591732" y="3585811"/>
          <a:ext cx="8991599" cy="1782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9915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_tradnl" sz="3200" b="1" dirty="0" smtClean="0"/>
                        <a:t>SIGUIENTE PASO</a:t>
                      </a:r>
                      <a:endParaRPr lang="es-ES_tradnl" sz="3200" b="1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1202928">
                <a:tc>
                  <a:txBody>
                    <a:bodyPr/>
                    <a:lstStyle/>
                    <a:p>
                      <a:pPr algn="ctr"/>
                      <a:r>
                        <a:rPr lang="es-ES_tradnl" sz="3200" dirty="0" smtClean="0"/>
                        <a:t>Se</a:t>
                      </a:r>
                      <a:r>
                        <a:rPr lang="es-ES_tradnl" sz="3200" baseline="0" dirty="0" smtClean="0"/>
                        <a:t> establece el 42 como elemento </a:t>
                      </a:r>
                      <a:r>
                        <a:rPr lang="es-ES_tradnl" sz="3200" b="1" baseline="0" dirty="0" smtClean="0"/>
                        <a:t>pivote</a:t>
                      </a:r>
                      <a:r>
                        <a:rPr lang="es-ES_tradnl" sz="3200" baseline="0" dirty="0" smtClean="0"/>
                        <a:t> 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Rectángulo redondeado 2"/>
          <p:cNvSpPr/>
          <p:nvPr/>
        </p:nvSpPr>
        <p:spPr>
          <a:xfrm>
            <a:off x="4876803" y="1744134"/>
            <a:ext cx="1286933" cy="11684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dirty="0" smtClean="0">
                <a:solidFill>
                  <a:schemeClr val="tx1"/>
                </a:solidFill>
              </a:rPr>
              <a:t>42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1863770" y="4242832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Los recorridos ascendente y descendente se paran en 44 y 06 </a:t>
            </a:r>
            <a:endParaRPr lang="es-ES_tradnl" sz="3200" dirty="0"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Rectángulo redondeado 13"/>
          <p:cNvSpPr/>
          <p:nvPr/>
        </p:nvSpPr>
        <p:spPr>
          <a:xfrm>
            <a:off x="1851018" y="4242833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Ambos elementos intercambian su posición</a:t>
            </a:r>
            <a:endParaRPr lang="es-ES_tradnl" sz="3200" dirty="0">
              <a:solidFill>
                <a:schemeClr val="tx1"/>
              </a:solidFill>
              <a:effectLst/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8428619" y="1971639"/>
            <a:ext cx="1092092" cy="7620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dirty="0" smtClean="0">
                <a:solidFill>
                  <a:schemeClr val="tx1"/>
                </a:solidFill>
              </a:rPr>
              <a:t>44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5" name="Rectángulo redondeado 14"/>
          <p:cNvSpPr/>
          <p:nvPr/>
        </p:nvSpPr>
        <p:spPr>
          <a:xfrm>
            <a:off x="1469023" y="1971639"/>
            <a:ext cx="1092092" cy="7620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dirty="0" smtClean="0">
                <a:solidFill>
                  <a:schemeClr val="tx1"/>
                </a:solidFill>
              </a:rPr>
              <a:t>06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9" name="Rectángulo redondeado 18"/>
          <p:cNvSpPr/>
          <p:nvPr/>
        </p:nvSpPr>
        <p:spPr>
          <a:xfrm>
            <a:off x="7287817" y="1971639"/>
            <a:ext cx="1092092" cy="7620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smtClean="0">
                <a:solidFill>
                  <a:schemeClr val="tx1"/>
                </a:solidFill>
              </a:rPr>
              <a:t>55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8" name="Rectángulo redondeado 17"/>
          <p:cNvSpPr/>
          <p:nvPr/>
        </p:nvSpPr>
        <p:spPr>
          <a:xfrm>
            <a:off x="2633030" y="1971639"/>
            <a:ext cx="1092092" cy="76200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5400" b="1" dirty="0" smtClean="0">
                <a:solidFill>
                  <a:schemeClr val="tx1"/>
                </a:solidFill>
              </a:rPr>
              <a:t>18</a:t>
            </a:r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1371603" y="1761067"/>
            <a:ext cx="1286933" cy="1168400"/>
          </a:xfrm>
          <a:prstGeom prst="roundRect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3" name="Rectángulo redondeado 12"/>
          <p:cNvSpPr/>
          <p:nvPr/>
        </p:nvSpPr>
        <p:spPr>
          <a:xfrm>
            <a:off x="8331199" y="1761067"/>
            <a:ext cx="1286933" cy="1168400"/>
          </a:xfrm>
          <a:prstGeom prst="roundRect">
            <a:avLst/>
          </a:prstGeom>
          <a:noFill/>
          <a:ln w="762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5400" b="1" dirty="0">
              <a:solidFill>
                <a:schemeClr val="tx1"/>
              </a:solidFill>
            </a:endParaRPr>
          </a:p>
        </p:txBody>
      </p:sp>
      <p:sp>
        <p:nvSpPr>
          <p:cNvPr id="17" name="Rectángulo redondeado 16"/>
          <p:cNvSpPr/>
          <p:nvPr/>
        </p:nvSpPr>
        <p:spPr>
          <a:xfrm>
            <a:off x="1980666" y="4242832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>
                <a:solidFill>
                  <a:schemeClr val="tx1"/>
                </a:solidFill>
              </a:rPr>
              <a:t>Se</a:t>
            </a:r>
            <a:r>
              <a:rPr lang="es-ES_tradnl" sz="3200" dirty="0"/>
              <a:t> </a:t>
            </a:r>
            <a:r>
              <a:rPr lang="es-ES_tradnl" sz="3200" dirty="0" smtClean="0">
                <a:solidFill>
                  <a:schemeClr val="tx1"/>
                </a:solidFill>
              </a:rPr>
              <a:t>continúan </a:t>
            </a:r>
            <a:r>
              <a:rPr lang="es-ES_tradnl" sz="3200" dirty="0">
                <a:solidFill>
                  <a:schemeClr val="tx1"/>
                </a:solidFill>
              </a:rPr>
              <a:t>los recorridos hasta que vuelven a detenerse en 55 y 18 </a:t>
            </a:r>
            <a:endParaRPr lang="es-ES_tradnl" sz="3200" dirty="0">
              <a:solidFill>
                <a:schemeClr val="tx1"/>
              </a:solidFill>
              <a:effectLst/>
            </a:endParaRPr>
          </a:p>
        </p:txBody>
      </p:sp>
      <p:sp>
        <p:nvSpPr>
          <p:cNvPr id="20" name="Rectángulo redondeado 19"/>
          <p:cNvSpPr/>
          <p:nvPr/>
        </p:nvSpPr>
        <p:spPr>
          <a:xfrm>
            <a:off x="1863769" y="4242832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 smtClean="0">
                <a:solidFill>
                  <a:schemeClr val="tx1"/>
                </a:solidFill>
              </a:rPr>
              <a:t>Los dos elementos se intercambian al ser comparados con el pivote</a:t>
            </a:r>
            <a:endParaRPr lang="es-ES_tradnl" sz="3200" dirty="0">
              <a:solidFill>
                <a:schemeClr val="tx1"/>
              </a:solidFill>
              <a:effectLst/>
            </a:endParaRPr>
          </a:p>
        </p:txBody>
      </p:sp>
      <p:sp>
        <p:nvSpPr>
          <p:cNvPr id="21" name="Rectángulo redondeado 20"/>
          <p:cNvSpPr/>
          <p:nvPr/>
        </p:nvSpPr>
        <p:spPr>
          <a:xfrm>
            <a:off x="1851017" y="4242823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3200" dirty="0">
                <a:solidFill>
                  <a:schemeClr val="tx1"/>
                </a:solidFill>
              </a:rPr>
              <a:t>Se </a:t>
            </a:r>
            <a:r>
              <a:rPr lang="es-ES_tradnl" sz="3200" dirty="0" smtClean="0">
                <a:solidFill>
                  <a:schemeClr val="tx1"/>
                </a:solidFill>
              </a:rPr>
              <a:t>continúan </a:t>
            </a:r>
            <a:r>
              <a:rPr lang="es-ES_tradnl" sz="3200" dirty="0">
                <a:solidFill>
                  <a:schemeClr val="tx1"/>
                </a:solidFill>
              </a:rPr>
              <a:t>los recorridos hasta que se encuentran en </a:t>
            </a:r>
            <a:r>
              <a:rPr lang="es-ES_tradnl" sz="3200" dirty="0" smtClean="0">
                <a:solidFill>
                  <a:schemeClr val="tx1"/>
                </a:solidFill>
              </a:rPr>
              <a:t>el elemento pivote </a:t>
            </a:r>
            <a:endParaRPr lang="es-ES_tradnl" sz="3200" dirty="0">
              <a:solidFill>
                <a:schemeClr val="tx1"/>
              </a:solidFill>
              <a:effectLst/>
            </a:endParaRPr>
          </a:p>
        </p:txBody>
      </p:sp>
      <p:sp>
        <p:nvSpPr>
          <p:cNvPr id="22" name="Rectángulo redondeado 21"/>
          <p:cNvSpPr/>
          <p:nvPr/>
        </p:nvSpPr>
        <p:spPr>
          <a:xfrm>
            <a:off x="1838264" y="4242823"/>
            <a:ext cx="8473017" cy="9821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s-ES_tradnl" sz="3200" dirty="0" smtClean="0">
              <a:solidFill>
                <a:schemeClr val="tx1"/>
              </a:solidFill>
            </a:endParaRPr>
          </a:p>
          <a:p>
            <a:endParaRPr lang="es-ES_tradnl" sz="3200" dirty="0">
              <a:solidFill>
                <a:schemeClr val="tx1"/>
              </a:solidFill>
            </a:endParaRPr>
          </a:p>
          <a:p>
            <a:pPr algn="ctr"/>
            <a:r>
              <a:rPr lang="es-ES_tradnl" sz="3200" dirty="0" smtClean="0">
                <a:solidFill>
                  <a:schemeClr val="tx1"/>
                </a:solidFill>
              </a:rPr>
              <a:t>La </a:t>
            </a:r>
            <a:r>
              <a:rPr lang="es-ES_tradnl" sz="3200" dirty="0">
                <a:solidFill>
                  <a:schemeClr val="tx1"/>
                </a:solidFill>
              </a:rPr>
              <a:t>secuencia queda dividida en dos subsecuencias por la posición de cruce</a:t>
            </a:r>
            <a:br>
              <a:rPr lang="es-ES_tradnl" sz="3200" dirty="0">
                <a:solidFill>
                  <a:schemeClr val="tx1"/>
                </a:solidFill>
              </a:rPr>
            </a:br>
            <a:endParaRPr lang="es-ES_tradnl" sz="3200" dirty="0">
              <a:solidFill>
                <a:schemeClr val="tx1"/>
              </a:solidFill>
            </a:endParaRPr>
          </a:p>
          <a:p>
            <a:endParaRPr lang="es-ES_tradnl" sz="3200" dirty="0">
              <a:effectLst/>
            </a:endParaRPr>
          </a:p>
        </p:txBody>
      </p:sp>
      <p:cxnSp>
        <p:nvCxnSpPr>
          <p:cNvPr id="24" name="Conector angular 23"/>
          <p:cNvCxnSpPr/>
          <p:nvPr/>
        </p:nvCxnSpPr>
        <p:spPr>
          <a:xfrm rot="5400000" flipH="1" flipV="1">
            <a:off x="2949575" y="1136897"/>
            <a:ext cx="25200" cy="3672000"/>
          </a:xfrm>
          <a:prstGeom prst="bentConnector3">
            <a:avLst>
              <a:gd name="adj1" fmla="val -1350027"/>
            </a:avLst>
          </a:prstGeom>
          <a:ln w="57150">
            <a:solidFill>
              <a:schemeClr val="accent2">
                <a:lumMod val="75000"/>
                <a:alpha val="34000"/>
              </a:schemeClr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CuadroTexto 33"/>
          <p:cNvSpPr txBox="1"/>
          <p:nvPr/>
        </p:nvSpPr>
        <p:spPr>
          <a:xfrm>
            <a:off x="1253962" y="2921823"/>
            <a:ext cx="3457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b="1" smtClean="0"/>
              <a:t>ELEMENTOS MENORES QUE </a:t>
            </a:r>
            <a:r>
              <a:rPr lang="es-ES_tradnl" sz="2000" b="1" dirty="0" smtClean="0"/>
              <a:t>42</a:t>
            </a:r>
          </a:p>
        </p:txBody>
      </p:sp>
      <p:cxnSp>
        <p:nvCxnSpPr>
          <p:cNvPr id="46" name="Conector angular 45"/>
          <p:cNvCxnSpPr/>
          <p:nvPr/>
        </p:nvCxnSpPr>
        <p:spPr>
          <a:xfrm rot="5400000" flipH="1" flipV="1">
            <a:off x="8629839" y="636779"/>
            <a:ext cx="25200" cy="4644000"/>
          </a:xfrm>
          <a:prstGeom prst="bentConnector3">
            <a:avLst>
              <a:gd name="adj1" fmla="val -1350027"/>
            </a:avLst>
          </a:prstGeom>
          <a:ln w="57150">
            <a:solidFill>
              <a:schemeClr val="bg2">
                <a:lumMod val="50000"/>
                <a:alpha val="31000"/>
              </a:schemeClr>
            </a:solidFill>
            <a:headEnd type="triangle"/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7016889" y="2921203"/>
            <a:ext cx="3421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2000" b="1" smtClean="0"/>
              <a:t>ELEMENTOS MAYORES QUE </a:t>
            </a:r>
            <a:r>
              <a:rPr lang="es-ES_tradnl" sz="2000" b="1" dirty="0" smtClean="0"/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841327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519 0 " pathEditMode="relative" ptsTypes="AA">
                                      <p:cBhvr>
                                        <p:cTn id="4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0" presetClass="path" presetSubtype="0" accel="50000" decel="5000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09584 0 " pathEditMode="relative" ptsTypes="AA">
                                      <p:cBhvr>
                                        <p:cTn id="4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089 1.85185E-6 L 0.28933 1.85185E-6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44 1.85185E-6 L -0.28216 0.0011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8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4" grpId="0" animBg="1"/>
      <p:bldP spid="16" grpId="0" animBg="1"/>
      <p:bldP spid="15" grpId="0" animBg="1"/>
      <p:bldP spid="19" grpId="0" animBg="1"/>
      <p:bldP spid="18" grpId="0" animBg="1"/>
      <p:bldP spid="10" grpId="0" animBg="1"/>
      <p:bldP spid="10" grpId="1" animBg="1"/>
      <p:bldP spid="10" grpId="2" animBg="1"/>
      <p:bldP spid="13" grpId="0" animBg="1"/>
      <p:bldP spid="13" grpId="1" animBg="1"/>
      <p:bldP spid="13" grpId="2" animBg="1"/>
      <p:bldP spid="17" grpId="0" animBg="1"/>
      <p:bldP spid="20" grpId="0" animBg="1"/>
      <p:bldP spid="21" grpId="0" animBg="1"/>
      <p:bldP spid="22" grpId="0" animBg="1"/>
      <p:bldP spid="34" grpId="0"/>
      <p:bldP spid="47" grpId="0"/>
    </p:bldLst>
  </p:timing>
</p:sld>
</file>

<file path=ppt/theme/theme1.xml><?xml version="1.0" encoding="utf-8"?>
<a:theme xmlns:a="http://schemas.openxmlformats.org/drawingml/2006/main" name="Retrospecció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349</TotalTime>
  <Words>589</Words>
  <Application>Microsoft Macintosh PowerPoint</Application>
  <PresentationFormat>Panorámica</PresentationFormat>
  <Paragraphs>113</Paragraphs>
  <Slides>14</Slides>
  <Notes>0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Retrospección</vt:lpstr>
      <vt:lpstr>BUBBLE SORT Y QUICKSORT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 SORT Y QUICKSORT</dc:title>
  <dc:creator>Usuario de Microsoft Office</dc:creator>
  <cp:lastModifiedBy>Usuario de Microsoft Office</cp:lastModifiedBy>
  <cp:revision>37</cp:revision>
  <dcterms:created xsi:type="dcterms:W3CDTF">2017-03-18T19:28:01Z</dcterms:created>
  <dcterms:modified xsi:type="dcterms:W3CDTF">2017-03-19T01:17:55Z</dcterms:modified>
</cp:coreProperties>
</file>

<file path=docProps/thumbnail.jpeg>
</file>